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8" r:id="rId3"/>
    <p:sldId id="260" r:id="rId4"/>
  </p:sldIdLst>
  <p:sldSz cx="6858000" cy="9144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FF00"/>
    <a:srgbClr val="0000FF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é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3612" y="8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9BC90-6683-4DCC-91FB-F4228D835B86}" type="datetimeFigureOut">
              <a:rPr lang="pt-BR" smtClean="0"/>
              <a:t>23/04/2018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71AC5-F0DA-4AE4-8BC8-C1542C3CE33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161919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9BC90-6683-4DCC-91FB-F4228D835B86}" type="datetimeFigureOut">
              <a:rPr lang="pt-BR" smtClean="0"/>
              <a:t>23/04/2018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71AC5-F0DA-4AE4-8BC8-C1542C3CE33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340158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9BC90-6683-4DCC-91FB-F4228D835B86}" type="datetimeFigureOut">
              <a:rPr lang="pt-BR" smtClean="0"/>
              <a:t>23/04/2018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71AC5-F0DA-4AE4-8BC8-C1542C3CE33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11367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9BC90-6683-4DCC-91FB-F4228D835B86}" type="datetimeFigureOut">
              <a:rPr lang="pt-BR" smtClean="0"/>
              <a:t>23/04/2018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71AC5-F0DA-4AE4-8BC8-C1542C3CE33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699450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9BC90-6683-4DCC-91FB-F4228D835B86}" type="datetimeFigureOut">
              <a:rPr lang="pt-BR" smtClean="0"/>
              <a:t>23/04/2018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71AC5-F0DA-4AE4-8BC8-C1542C3CE33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299260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9BC90-6683-4DCC-91FB-F4228D835B86}" type="datetimeFigureOut">
              <a:rPr lang="pt-BR" smtClean="0"/>
              <a:t>23/04/2018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71AC5-F0DA-4AE4-8BC8-C1542C3CE33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071421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9BC90-6683-4DCC-91FB-F4228D835B86}" type="datetimeFigureOut">
              <a:rPr lang="pt-BR" smtClean="0"/>
              <a:t>23/04/2018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71AC5-F0DA-4AE4-8BC8-C1542C3CE33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399643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9BC90-6683-4DCC-91FB-F4228D835B86}" type="datetimeFigureOut">
              <a:rPr lang="pt-BR" smtClean="0"/>
              <a:t>23/04/2018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71AC5-F0DA-4AE4-8BC8-C1542C3CE33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2575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9BC90-6683-4DCC-91FB-F4228D835B86}" type="datetimeFigureOut">
              <a:rPr lang="pt-BR" smtClean="0"/>
              <a:t>23/04/2018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71AC5-F0DA-4AE4-8BC8-C1542C3CE33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723267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9BC90-6683-4DCC-91FB-F4228D835B86}" type="datetimeFigureOut">
              <a:rPr lang="pt-BR" smtClean="0"/>
              <a:t>23/04/2018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71AC5-F0DA-4AE4-8BC8-C1542C3CE33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05624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9BC90-6683-4DCC-91FB-F4228D835B86}" type="datetimeFigureOut">
              <a:rPr lang="pt-BR" smtClean="0"/>
              <a:t>23/04/2018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71AC5-F0DA-4AE4-8BC8-C1542C3CE33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422080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79000"/>
                <a:lumOff val="21000"/>
                <a:alpha val="84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C9BC90-6683-4DCC-91FB-F4228D835B86}" type="datetimeFigureOut">
              <a:rPr lang="pt-BR" smtClean="0"/>
              <a:t>23/04/2018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471AC5-F0DA-4AE4-8BC8-C1542C3CE33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85175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image" Target="../media/image11.jpeg"/><Relationship Id="rId18" Type="http://schemas.openxmlformats.org/officeDocument/2006/relationships/image" Target="../media/image16.jpeg"/><Relationship Id="rId3" Type="http://schemas.openxmlformats.org/officeDocument/2006/relationships/image" Target="../media/image2.png"/><Relationship Id="rId7" Type="http://schemas.openxmlformats.org/officeDocument/2006/relationships/image" Target="../media/image5.jpeg"/><Relationship Id="rId12" Type="http://schemas.openxmlformats.org/officeDocument/2006/relationships/image" Target="../media/image10.jpeg"/><Relationship Id="rId17" Type="http://schemas.openxmlformats.org/officeDocument/2006/relationships/image" Target="../media/image15.jpeg"/><Relationship Id="rId2" Type="http://schemas.openxmlformats.org/officeDocument/2006/relationships/image" Target="../media/image1.png"/><Relationship Id="rId16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mestradocipe@gmail.com" TargetMode="External"/><Relationship Id="rId11" Type="http://schemas.openxmlformats.org/officeDocument/2006/relationships/image" Target="../media/image9.jpeg"/><Relationship Id="rId5" Type="http://schemas.openxmlformats.org/officeDocument/2006/relationships/image" Target="../media/image4.jpg"/><Relationship Id="rId15" Type="http://schemas.openxmlformats.org/officeDocument/2006/relationships/image" Target="../media/image13.jpe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4" Type="http://schemas.openxmlformats.org/officeDocument/2006/relationships/image" Target="../media/image3.jpeg"/><Relationship Id="rId9" Type="http://schemas.openxmlformats.org/officeDocument/2006/relationships/image" Target="../media/image7.jpeg"/><Relationship Id="rId1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image" Target="../media/image11.jpeg"/><Relationship Id="rId18" Type="http://schemas.openxmlformats.org/officeDocument/2006/relationships/image" Target="../media/image16.jpeg"/><Relationship Id="rId3" Type="http://schemas.openxmlformats.org/officeDocument/2006/relationships/image" Target="../media/image2.png"/><Relationship Id="rId7" Type="http://schemas.openxmlformats.org/officeDocument/2006/relationships/image" Target="../media/image5.jpeg"/><Relationship Id="rId12" Type="http://schemas.openxmlformats.org/officeDocument/2006/relationships/image" Target="../media/image10.jpeg"/><Relationship Id="rId17" Type="http://schemas.openxmlformats.org/officeDocument/2006/relationships/image" Target="../media/image15.jpeg"/><Relationship Id="rId2" Type="http://schemas.openxmlformats.org/officeDocument/2006/relationships/image" Target="../media/image1.png"/><Relationship Id="rId16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mestradocipe@gmail.com" TargetMode="External"/><Relationship Id="rId11" Type="http://schemas.openxmlformats.org/officeDocument/2006/relationships/image" Target="../media/image9.jpeg"/><Relationship Id="rId5" Type="http://schemas.openxmlformats.org/officeDocument/2006/relationships/image" Target="../media/image4.jpg"/><Relationship Id="rId15" Type="http://schemas.openxmlformats.org/officeDocument/2006/relationships/image" Target="../media/image13.jpe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4" Type="http://schemas.openxmlformats.org/officeDocument/2006/relationships/image" Target="../media/image3.jpeg"/><Relationship Id="rId9" Type="http://schemas.openxmlformats.org/officeDocument/2006/relationships/image" Target="../media/image7.jpeg"/><Relationship Id="rId14" Type="http://schemas.openxmlformats.org/officeDocument/2006/relationships/image" Target="../media/image12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image" Target="../media/image11.jpeg"/><Relationship Id="rId18" Type="http://schemas.openxmlformats.org/officeDocument/2006/relationships/image" Target="../media/image16.jpeg"/><Relationship Id="rId3" Type="http://schemas.openxmlformats.org/officeDocument/2006/relationships/image" Target="../media/image2.png"/><Relationship Id="rId7" Type="http://schemas.openxmlformats.org/officeDocument/2006/relationships/image" Target="../media/image5.jpeg"/><Relationship Id="rId12" Type="http://schemas.openxmlformats.org/officeDocument/2006/relationships/image" Target="../media/image10.jpeg"/><Relationship Id="rId17" Type="http://schemas.openxmlformats.org/officeDocument/2006/relationships/image" Target="../media/image15.jpeg"/><Relationship Id="rId2" Type="http://schemas.openxmlformats.org/officeDocument/2006/relationships/image" Target="../media/image1.png"/><Relationship Id="rId16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mestradocipe@gmail.com" TargetMode="External"/><Relationship Id="rId11" Type="http://schemas.openxmlformats.org/officeDocument/2006/relationships/image" Target="../media/image9.jpeg"/><Relationship Id="rId5" Type="http://schemas.openxmlformats.org/officeDocument/2006/relationships/image" Target="../media/image4.jpg"/><Relationship Id="rId15" Type="http://schemas.openxmlformats.org/officeDocument/2006/relationships/image" Target="../media/image13.jpe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4" Type="http://schemas.openxmlformats.org/officeDocument/2006/relationships/image" Target="../media/image3.jpeg"/><Relationship Id="rId9" Type="http://schemas.openxmlformats.org/officeDocument/2006/relationships/image" Target="../media/image7.jpeg"/><Relationship Id="rId1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20000"/>
                <a:lumOff val="80000"/>
              </a:schemeClr>
            </a:gs>
            <a:gs pos="100000">
              <a:srgbClr val="FFC000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0" y="-36512"/>
            <a:ext cx="6858000" cy="115212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2133" y="7164288"/>
            <a:ext cx="1356947" cy="9029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19050">
            <a:solidFill>
              <a:srgbClr val="C00000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0988"/>
            <a:ext cx="6858000" cy="973836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7335" y="1263981"/>
            <a:ext cx="511275" cy="418503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792" y="1223736"/>
            <a:ext cx="1296000" cy="972000"/>
          </a:xfrm>
          <a:prstGeom prst="rect">
            <a:avLst/>
          </a:prstGeom>
        </p:spPr>
      </p:pic>
      <p:sp>
        <p:nvSpPr>
          <p:cNvPr id="9" name="CaixaDeTexto 8"/>
          <p:cNvSpPr txBox="1"/>
          <p:nvPr/>
        </p:nvSpPr>
        <p:spPr>
          <a:xfrm>
            <a:off x="2037307" y="1767198"/>
            <a:ext cx="280831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100" b="1" i="1" dirty="0">
                <a:latin typeface="Calibri" panose="020F0502020204030204" pitchFamily="34" charset="0"/>
              </a:rPr>
              <a:t>Governo do Estado do Pará</a:t>
            </a:r>
          </a:p>
          <a:p>
            <a:pPr algn="ctr"/>
            <a:r>
              <a:rPr lang="pt-BR" sz="1100" b="1" i="1" dirty="0">
                <a:latin typeface="Calibri" panose="020F0502020204030204" pitchFamily="34" charset="0"/>
              </a:rPr>
              <a:t>UNIVERSIDADE DO ESTADO DO PARÁ</a:t>
            </a:r>
            <a:br>
              <a:rPr lang="pt-BR" sz="1100" dirty="0"/>
            </a:br>
            <a:r>
              <a:rPr lang="pt-BR" sz="1100" b="1" i="1" dirty="0">
                <a:latin typeface="Calibri" panose="020F0502020204030204" pitchFamily="34" charset="0"/>
              </a:rPr>
              <a:t>Programa de Pós-graduação Strito Sensu.</a:t>
            </a:r>
          </a:p>
        </p:txBody>
      </p:sp>
      <p:sp>
        <p:nvSpPr>
          <p:cNvPr id="11" name="Retângulo 10"/>
          <p:cNvSpPr/>
          <p:nvPr/>
        </p:nvSpPr>
        <p:spPr>
          <a:xfrm>
            <a:off x="-3634" y="8361008"/>
            <a:ext cx="6861634" cy="607859"/>
          </a:xfrm>
          <a:prstGeom prst="rect">
            <a:avLst/>
          </a:pr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0"/>
          </a:gradFill>
        </p:spPr>
        <p:txBody>
          <a:bodyPr wrap="square">
            <a:spAutoFit/>
          </a:bodyPr>
          <a:lstStyle/>
          <a:p>
            <a:pPr algn="ctr"/>
            <a:r>
              <a:rPr lang="pt-BR" sz="1100" b="1" dirty="0"/>
              <a:t>CENTRO DE CIÊNCIAS BIOLÓGICAS E DA SAÚDE (CCBS),   Campus II,   1° andar,  Bloco “B”.</a:t>
            </a:r>
          </a:p>
          <a:p>
            <a:pPr algn="ctr"/>
            <a:r>
              <a:rPr lang="pt-BR" sz="1050" dirty="0"/>
              <a:t>Trav. Perebebuí, 2623 - Bairro do Marco - Belém do Pará.  CEP: 66.087-670.     </a:t>
            </a:r>
            <a:r>
              <a:rPr lang="pt-BR" sz="1000" dirty="0"/>
              <a:t>Telefones:(91) 3277-5988, (091) 3276-0829 </a:t>
            </a:r>
            <a:br>
              <a:rPr lang="pt-BR" sz="1100" b="1" dirty="0"/>
            </a:br>
            <a:r>
              <a:rPr lang="pt-BR" sz="1200" b="1" dirty="0"/>
              <a:t>E-mail: </a:t>
            </a:r>
            <a:r>
              <a:rPr lang="pt-BR" sz="1200" b="1" dirty="0">
                <a:hlinkClick r:id="rId6"/>
              </a:rPr>
              <a:t>mestradocipe@gmail.com</a:t>
            </a:r>
            <a:r>
              <a:rPr lang="pt-BR" sz="1200" b="1" dirty="0"/>
              <a:t> 	</a:t>
            </a:r>
            <a:r>
              <a:rPr lang="pt-BR" sz="1100" dirty="0"/>
              <a:t> https://paginas.uepa.br/mestradocipe/</a:t>
            </a:r>
            <a:endParaRPr lang="pt-BR" sz="1100" b="1" dirty="0"/>
          </a:p>
        </p:txBody>
      </p:sp>
      <p:pic>
        <p:nvPicPr>
          <p:cNvPr id="17" name="Imagem 1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578" y="7754130"/>
            <a:ext cx="557693" cy="4182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175">
            <a:solidFill>
              <a:srgbClr val="FFFF00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" name="Imagem 1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6996" y="7749340"/>
            <a:ext cx="557693" cy="4182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175">
            <a:solidFill>
              <a:srgbClr val="FFFF00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3" name="Imagem 2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9353" y="7734999"/>
            <a:ext cx="557693" cy="4182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175">
            <a:solidFill>
              <a:srgbClr val="FFFF00"/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0" name="CaixaDeTexto 29"/>
          <p:cNvSpPr txBox="1"/>
          <p:nvPr/>
        </p:nvSpPr>
        <p:spPr>
          <a:xfrm>
            <a:off x="638102" y="3203848"/>
            <a:ext cx="5591144" cy="246221"/>
          </a:xfrm>
          <a:prstGeom prst="rect">
            <a:avLst/>
          </a:prstGeom>
          <a:gradFill>
            <a:gsLst>
              <a:gs pos="100000">
                <a:srgbClr val="F0D47B"/>
              </a:gs>
              <a:gs pos="0">
                <a:srgbClr val="FFC000"/>
              </a:gs>
              <a:gs pos="50000">
                <a:schemeClr val="accent1">
                  <a:tint val="23500"/>
                  <a:satMod val="160000"/>
                </a:schemeClr>
              </a:gs>
            </a:gsLst>
            <a:lin ang="10800000" scaled="0"/>
          </a:gradFill>
          <a:ln w="6350">
            <a:solidFill>
              <a:srgbClr val="C00000"/>
            </a:solidFill>
            <a:prstDash val="solid"/>
          </a:ln>
          <a:effectLst>
            <a:outerShdw blurRad="114300" dist="38100" dir="3000000" algn="l" rotWithShape="0">
              <a:srgbClr val="0000FF">
                <a:alpha val="95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pt-BR" sz="1000" dirty="0"/>
              <a:t>INOVAÇÕES TÁTICAS, TÉCNICAS E TECNOLÓGICAS. PARCERIA COM EMPRESAS EM PROL DA SOCIEDADE.</a:t>
            </a: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2976" y="1187624"/>
            <a:ext cx="456974" cy="571218"/>
          </a:xfrm>
          <a:prstGeom prst="rect">
            <a:avLst/>
          </a:prstGeom>
        </p:spPr>
      </p:pic>
      <p:pic>
        <p:nvPicPr>
          <p:cNvPr id="33" name="Imagem 32"/>
          <p:cNvPicPr>
            <a:picLocks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8772" y="7754130"/>
            <a:ext cx="529712" cy="4182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175">
            <a:solidFill>
              <a:srgbClr val="FFFF00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4" name="Imagem 33"/>
          <p:cNvPicPr>
            <a:picLocks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1126" y="7123554"/>
            <a:ext cx="529712" cy="4182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175">
            <a:solidFill>
              <a:srgbClr val="FFFF00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8" name="Imagem 37"/>
          <p:cNvPicPr>
            <a:picLocks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3096" y="7123554"/>
            <a:ext cx="529712" cy="4182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175">
            <a:solidFill>
              <a:srgbClr val="FFFF00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9" name="Imagem 38" descr="DSC00123.jp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01952" y="7101268"/>
            <a:ext cx="557693" cy="4182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175">
            <a:solidFill>
              <a:srgbClr val="FFFF00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0" name="Imagem 39" descr="DSC00418.JP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716996" y="7101268"/>
            <a:ext cx="557693" cy="4182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175">
            <a:solidFill>
              <a:srgbClr val="FFFF00"/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2" name="CaixaDeTexto 41"/>
          <p:cNvSpPr txBox="1"/>
          <p:nvPr/>
        </p:nvSpPr>
        <p:spPr>
          <a:xfrm>
            <a:off x="980728" y="3635896"/>
            <a:ext cx="48965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dirty="0">
                <a:solidFill>
                  <a:srgbClr val="0000FF"/>
                </a:solidFill>
              </a:rPr>
              <a:t>Convida para a </a:t>
            </a:r>
            <a:r>
              <a:rPr lang="pt-BR" sz="2400" b="1" dirty="0">
                <a:solidFill>
                  <a:srgbClr val="0000FF"/>
                </a:solidFill>
              </a:rPr>
              <a:t>“</a:t>
            </a:r>
            <a:r>
              <a:rPr lang="pt-BR" sz="2400" b="1" i="1" u="sng" dirty="0">
                <a:solidFill>
                  <a:srgbClr val="0000FF"/>
                </a:solidFill>
              </a:rPr>
              <a:t>SOCIALIZAÇÃO</a:t>
            </a:r>
            <a:r>
              <a:rPr lang="pt-BR" sz="2400" b="1" dirty="0">
                <a:solidFill>
                  <a:srgbClr val="0000FF"/>
                </a:solidFill>
              </a:rPr>
              <a:t>” </a:t>
            </a:r>
            <a:r>
              <a:rPr lang="pt-BR" sz="2400" dirty="0">
                <a:solidFill>
                  <a:srgbClr val="0000FF"/>
                </a:solidFill>
              </a:rPr>
              <a:t>de:</a:t>
            </a:r>
          </a:p>
        </p:txBody>
      </p:sp>
      <p:sp>
        <p:nvSpPr>
          <p:cNvPr id="7" name="CaixaDeTexto 6"/>
          <p:cNvSpPr txBox="1"/>
          <p:nvPr/>
        </p:nvSpPr>
        <p:spPr>
          <a:xfrm>
            <a:off x="1484784" y="4317067"/>
            <a:ext cx="5147907" cy="461665"/>
          </a:xfrm>
          <a:prstGeom prst="rect">
            <a:avLst/>
          </a:prstGeom>
          <a:gradFill>
            <a:gsLst>
              <a:gs pos="0">
                <a:srgbClr val="FF0000"/>
              </a:gs>
              <a:gs pos="100000">
                <a:schemeClr val="tx1"/>
              </a:gs>
            </a:gsLst>
            <a:lin ang="5400000" scaled="0"/>
          </a:gra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Ana Paula Santos Oliveira Brito</a:t>
            </a:r>
          </a:p>
        </p:txBody>
      </p:sp>
      <p:sp>
        <p:nvSpPr>
          <p:cNvPr id="43" name="CaixaDeTexto 42"/>
          <p:cNvSpPr txBox="1"/>
          <p:nvPr/>
        </p:nvSpPr>
        <p:spPr>
          <a:xfrm>
            <a:off x="260792" y="2411760"/>
            <a:ext cx="63718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b="1" i="1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MESTRADO PROFISSIONAL EM </a:t>
            </a:r>
          </a:p>
          <a:p>
            <a:pPr algn="ctr"/>
            <a:r>
              <a:rPr lang="pt-BR" sz="2400" b="1" i="1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CIRURGIA E PESQUISA EXPERIMENTAL.</a:t>
            </a:r>
          </a:p>
        </p:txBody>
      </p:sp>
      <p:graphicFrame>
        <p:nvGraphicFramePr>
          <p:cNvPr id="10" name="Tabela 9"/>
          <p:cNvGraphicFramePr>
            <a:graphicFrameLocks noGrp="1"/>
          </p:cNvGraphicFramePr>
          <p:nvPr>
            <p:extLst/>
          </p:nvPr>
        </p:nvGraphicFramePr>
        <p:xfrm>
          <a:off x="3387819" y="6084168"/>
          <a:ext cx="3785597" cy="7772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9236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619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1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Local: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pt-BR" sz="1100" b="1" i="0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Auditório do LCE – CCBS - UEPA</a:t>
                      </a:r>
                      <a:endParaRPr lang="pt-BR" sz="11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4320">
                <a:tc>
                  <a:txBody>
                    <a:bodyPr/>
                    <a:lstStyle/>
                    <a:p>
                      <a:pPr algn="ctr"/>
                      <a:r>
                        <a:rPr lang="pt-BR" sz="1100" b="1" i="0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Data:</a:t>
                      </a:r>
                      <a:endParaRPr lang="pt-BR" sz="11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100" b="1" i="0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05 de agosto de 2016 – 6º feira</a:t>
                      </a:r>
                      <a:endParaRPr lang="pt-BR" sz="11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t-BR" sz="1100" b="1" i="0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Horário:</a:t>
                      </a:r>
                      <a:endParaRPr lang="pt-BR" sz="11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pt-BR" sz="1100" b="1" i="0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14:30h</a:t>
                      </a:r>
                      <a:endParaRPr lang="pt-BR" sz="11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Imagem 11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4973" y="1799736"/>
            <a:ext cx="396000" cy="396000"/>
          </a:xfrm>
          <a:prstGeom prst="rect">
            <a:avLst/>
          </a:prstGeom>
          <a:ln w="19050">
            <a:solidFill>
              <a:srgbClr val="FF0000"/>
            </a:solidFill>
          </a:ln>
        </p:spPr>
      </p:pic>
      <p:sp>
        <p:nvSpPr>
          <p:cNvPr id="14" name="Retângulo 13"/>
          <p:cNvSpPr/>
          <p:nvPr/>
        </p:nvSpPr>
        <p:spPr>
          <a:xfrm>
            <a:off x="1484783" y="4932040"/>
            <a:ext cx="5147907" cy="923330"/>
          </a:xfrm>
          <a:prstGeom prst="rect">
            <a:avLst/>
          </a:prstGeom>
          <a:gradFill>
            <a:gsLst>
              <a:gs pos="0">
                <a:srgbClr val="006600"/>
              </a:gs>
              <a:gs pos="100000">
                <a:schemeClr val="tx1"/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 algn="ctr"/>
            <a:r>
              <a:rPr lang="pt-BR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“EFICÁCIA DE CURSO INTENSIVO, NO GANHO DE HABILIDADES SEMIOTÉCNICAS PARA ALUNOS DA GRADUAÇAO MÉDICA.”</a:t>
            </a:r>
          </a:p>
        </p:txBody>
      </p:sp>
      <p:pic>
        <p:nvPicPr>
          <p:cNvPr id="16" name="Imagem 15"/>
          <p:cNvPicPr>
            <a:picLocks noChangeAspect="1"/>
          </p:cNvPicPr>
          <p:nvPr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402" b="20730"/>
          <a:stretch/>
        </p:blipFill>
        <p:spPr>
          <a:xfrm>
            <a:off x="219093" y="4325253"/>
            <a:ext cx="1167380" cy="1518242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8" name="Imagem 17">
            <a:extLst>
              <a:ext uri="{FF2B5EF4-FFF2-40B4-BE49-F238E27FC236}">
                <a16:creationId xmlns:a16="http://schemas.microsoft.com/office/drawing/2014/main" id="{9BC60F69-BF42-4BDB-9ED9-9520CAAEA44D}"/>
              </a:ext>
            </a:extLst>
          </p:cNvPr>
          <p:cNvPicPr>
            <a:picLocks noChangeAspect="1"/>
          </p:cNvPicPr>
          <p:nvPr/>
        </p:nvPicPr>
        <p:blipFill>
          <a:blip r:embed="rId1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7682" y="1301443"/>
            <a:ext cx="1007582" cy="1038309"/>
          </a:xfrm>
          <a:prstGeom prst="rect">
            <a:avLst/>
          </a:prstGeom>
        </p:spPr>
      </p:pic>
      <p:pic>
        <p:nvPicPr>
          <p:cNvPr id="19" name="Imagem 18">
            <a:extLst>
              <a:ext uri="{FF2B5EF4-FFF2-40B4-BE49-F238E27FC236}">
                <a16:creationId xmlns:a16="http://schemas.microsoft.com/office/drawing/2014/main" id="{BE951CE7-E763-4FC1-BEE6-8D51AE8879A0}"/>
              </a:ext>
            </a:extLst>
          </p:cNvPr>
          <p:cNvPicPr>
            <a:picLocks noChangeAspect="1"/>
          </p:cNvPicPr>
          <p:nvPr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732"/>
          <a:stretch/>
        </p:blipFill>
        <p:spPr>
          <a:xfrm>
            <a:off x="3921747" y="1409348"/>
            <a:ext cx="787201" cy="268605"/>
          </a:xfrm>
          <a:prstGeom prst="rect">
            <a:avLst/>
          </a:prstGeom>
          <a:solidFill>
            <a:srgbClr val="FFFFFF">
              <a:shade val="85000"/>
            </a:srgbClr>
          </a:solidFill>
          <a:ln w="635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4294305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C000"/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0" y="-36512"/>
            <a:ext cx="6858000" cy="115212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2133" y="7164288"/>
            <a:ext cx="1356947" cy="9029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19050">
            <a:solidFill>
              <a:srgbClr val="C00000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0988"/>
            <a:ext cx="6858000" cy="973836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7335" y="1263981"/>
            <a:ext cx="511275" cy="418503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792" y="1223736"/>
            <a:ext cx="1296000" cy="972000"/>
          </a:xfrm>
          <a:prstGeom prst="rect">
            <a:avLst/>
          </a:prstGeom>
        </p:spPr>
      </p:pic>
      <p:sp>
        <p:nvSpPr>
          <p:cNvPr id="9" name="CaixaDeTexto 8"/>
          <p:cNvSpPr txBox="1"/>
          <p:nvPr/>
        </p:nvSpPr>
        <p:spPr>
          <a:xfrm>
            <a:off x="2037307" y="1767198"/>
            <a:ext cx="280831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100" b="1" i="1" dirty="0">
                <a:latin typeface="Calibri" panose="020F0502020204030204" pitchFamily="34" charset="0"/>
              </a:rPr>
              <a:t>Governo do Estado do Pará</a:t>
            </a:r>
          </a:p>
          <a:p>
            <a:pPr algn="ctr"/>
            <a:r>
              <a:rPr lang="pt-BR" sz="1100" b="1" i="1" dirty="0">
                <a:latin typeface="Calibri" panose="020F0502020204030204" pitchFamily="34" charset="0"/>
              </a:rPr>
              <a:t>UNIVERSIDADE DO ESTADO DO PARÁ</a:t>
            </a:r>
            <a:br>
              <a:rPr lang="pt-BR" sz="1100" dirty="0"/>
            </a:br>
            <a:r>
              <a:rPr lang="pt-BR" sz="1100" b="1" i="1" dirty="0">
                <a:latin typeface="Calibri" panose="020F0502020204030204" pitchFamily="34" charset="0"/>
              </a:rPr>
              <a:t>Programa de Pós-graduação Strito Sensu.</a:t>
            </a:r>
          </a:p>
        </p:txBody>
      </p:sp>
      <p:sp>
        <p:nvSpPr>
          <p:cNvPr id="11" name="Retângulo 10"/>
          <p:cNvSpPr/>
          <p:nvPr/>
        </p:nvSpPr>
        <p:spPr>
          <a:xfrm>
            <a:off x="-3634" y="8361008"/>
            <a:ext cx="6861634" cy="607859"/>
          </a:xfrm>
          <a:prstGeom prst="rect">
            <a:avLst/>
          </a:pr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0"/>
          </a:gradFill>
        </p:spPr>
        <p:txBody>
          <a:bodyPr wrap="square">
            <a:spAutoFit/>
          </a:bodyPr>
          <a:lstStyle/>
          <a:p>
            <a:pPr algn="ctr"/>
            <a:r>
              <a:rPr lang="pt-BR" sz="1100" b="1" dirty="0"/>
              <a:t>CENTRO DE CIÊNCIAS BIOLÓGICAS E DA SAÚDE (CCBS),   Campus II,   1° andar,  Bloco “B”.</a:t>
            </a:r>
          </a:p>
          <a:p>
            <a:pPr algn="ctr"/>
            <a:r>
              <a:rPr lang="pt-BR" sz="1050" dirty="0"/>
              <a:t>Trav. Perebebuí, 2623 - Bairro do Marco - Belém do Pará.  CEP: 66.087-670.     </a:t>
            </a:r>
            <a:r>
              <a:rPr lang="pt-BR" sz="1000" dirty="0"/>
              <a:t>Telefones:(91) 3277-5988, (091) 3276-0829 </a:t>
            </a:r>
            <a:br>
              <a:rPr lang="pt-BR" sz="1100" b="1" dirty="0"/>
            </a:br>
            <a:r>
              <a:rPr lang="pt-BR" sz="1200" b="1" dirty="0"/>
              <a:t>E-mail: </a:t>
            </a:r>
            <a:r>
              <a:rPr lang="pt-BR" sz="1200" b="1" dirty="0">
                <a:hlinkClick r:id="rId6"/>
              </a:rPr>
              <a:t>mestradocipe@gmail.com</a:t>
            </a:r>
            <a:r>
              <a:rPr lang="pt-BR" sz="1200" b="1" dirty="0"/>
              <a:t> 	</a:t>
            </a:r>
            <a:r>
              <a:rPr lang="pt-BR" sz="1100" dirty="0"/>
              <a:t> https://paginas.uepa.br/mestradocipe/</a:t>
            </a:r>
            <a:endParaRPr lang="pt-BR" sz="1100" b="1" dirty="0"/>
          </a:p>
        </p:txBody>
      </p:sp>
      <p:pic>
        <p:nvPicPr>
          <p:cNvPr id="17" name="Imagem 1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578" y="7754130"/>
            <a:ext cx="557693" cy="4182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175">
            <a:solidFill>
              <a:srgbClr val="FFFF00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" name="Imagem 1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6996" y="7749340"/>
            <a:ext cx="557693" cy="4182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175">
            <a:solidFill>
              <a:srgbClr val="FFFF00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3" name="Imagem 2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9353" y="7734999"/>
            <a:ext cx="557693" cy="4182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175">
            <a:solidFill>
              <a:srgbClr val="FFFF00"/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0" name="CaixaDeTexto 29"/>
          <p:cNvSpPr txBox="1"/>
          <p:nvPr/>
        </p:nvSpPr>
        <p:spPr>
          <a:xfrm>
            <a:off x="638102" y="3203848"/>
            <a:ext cx="5591144" cy="246221"/>
          </a:xfrm>
          <a:prstGeom prst="rect">
            <a:avLst/>
          </a:prstGeom>
          <a:gradFill>
            <a:gsLst>
              <a:gs pos="100000">
                <a:srgbClr val="F0D47B"/>
              </a:gs>
              <a:gs pos="0">
                <a:srgbClr val="FFC000"/>
              </a:gs>
              <a:gs pos="50000">
                <a:schemeClr val="accent1">
                  <a:tint val="23500"/>
                  <a:satMod val="160000"/>
                </a:schemeClr>
              </a:gs>
            </a:gsLst>
            <a:lin ang="10800000" scaled="0"/>
          </a:gradFill>
          <a:ln w="6350">
            <a:solidFill>
              <a:srgbClr val="C00000"/>
            </a:solidFill>
            <a:prstDash val="solid"/>
          </a:ln>
          <a:effectLst>
            <a:outerShdw blurRad="114300" dist="38100" dir="3000000" algn="l" rotWithShape="0">
              <a:srgbClr val="0000FF">
                <a:alpha val="95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pt-BR" sz="1000" dirty="0"/>
              <a:t>INOVAÇÕES TÁTICAS, TÉCNICAS E TECNOLÓGICAS. PARCERIA COM EMPRESAS EM PROL DA SOCIEDADE.</a:t>
            </a: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2976" y="1187624"/>
            <a:ext cx="456974" cy="571218"/>
          </a:xfrm>
          <a:prstGeom prst="rect">
            <a:avLst/>
          </a:prstGeom>
        </p:spPr>
      </p:pic>
      <p:pic>
        <p:nvPicPr>
          <p:cNvPr id="33" name="Imagem 32"/>
          <p:cNvPicPr>
            <a:picLocks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8772" y="7754130"/>
            <a:ext cx="529712" cy="4182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175">
            <a:solidFill>
              <a:srgbClr val="FFFF00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4" name="Imagem 33"/>
          <p:cNvPicPr>
            <a:picLocks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1126" y="7123554"/>
            <a:ext cx="529712" cy="4182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175">
            <a:solidFill>
              <a:srgbClr val="FFFF00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8" name="Imagem 37"/>
          <p:cNvPicPr>
            <a:picLocks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3096" y="7123554"/>
            <a:ext cx="529712" cy="4182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175">
            <a:solidFill>
              <a:srgbClr val="FFFF00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9" name="Imagem 38" descr="DSC00123.jp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01952" y="7101268"/>
            <a:ext cx="557693" cy="4182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175">
            <a:solidFill>
              <a:srgbClr val="FFFF00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0" name="Imagem 39" descr="DSC00418.JP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716996" y="7101268"/>
            <a:ext cx="557693" cy="4182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175">
            <a:solidFill>
              <a:srgbClr val="FFFF00"/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2" name="CaixaDeTexto 41"/>
          <p:cNvSpPr txBox="1"/>
          <p:nvPr/>
        </p:nvSpPr>
        <p:spPr>
          <a:xfrm>
            <a:off x="980728" y="3635896"/>
            <a:ext cx="48965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dirty="0">
                <a:solidFill>
                  <a:srgbClr val="0000FF"/>
                </a:solidFill>
              </a:rPr>
              <a:t>Convida para a </a:t>
            </a:r>
            <a:r>
              <a:rPr lang="pt-BR" sz="2400" b="1" dirty="0">
                <a:solidFill>
                  <a:srgbClr val="0000FF"/>
                </a:solidFill>
              </a:rPr>
              <a:t>“</a:t>
            </a:r>
            <a:r>
              <a:rPr lang="pt-BR" sz="2400" b="1" i="1" u="sng" dirty="0">
                <a:solidFill>
                  <a:srgbClr val="0000FF"/>
                </a:solidFill>
              </a:rPr>
              <a:t>DEFESA PRÉVIA</a:t>
            </a:r>
            <a:r>
              <a:rPr lang="pt-BR" sz="2400" b="1" dirty="0">
                <a:solidFill>
                  <a:srgbClr val="0000FF"/>
                </a:solidFill>
              </a:rPr>
              <a:t>” </a:t>
            </a:r>
            <a:r>
              <a:rPr lang="pt-BR" sz="2400" dirty="0">
                <a:solidFill>
                  <a:srgbClr val="0000FF"/>
                </a:solidFill>
              </a:rPr>
              <a:t>de:</a:t>
            </a:r>
          </a:p>
        </p:txBody>
      </p:sp>
      <p:sp>
        <p:nvSpPr>
          <p:cNvPr id="7" name="CaixaDeTexto 6"/>
          <p:cNvSpPr txBox="1"/>
          <p:nvPr/>
        </p:nvSpPr>
        <p:spPr>
          <a:xfrm>
            <a:off x="1484784" y="4317067"/>
            <a:ext cx="5147907" cy="461665"/>
          </a:xfrm>
          <a:prstGeom prst="rect">
            <a:avLst/>
          </a:prstGeom>
          <a:gradFill>
            <a:gsLst>
              <a:gs pos="0">
                <a:srgbClr val="FF0000"/>
              </a:gs>
              <a:gs pos="100000">
                <a:schemeClr val="tx1"/>
              </a:gs>
            </a:gsLst>
            <a:lin ang="5400000" scaled="0"/>
          </a:gra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Ana Paula Santos Oliveira Brito</a:t>
            </a:r>
          </a:p>
        </p:txBody>
      </p:sp>
      <p:sp>
        <p:nvSpPr>
          <p:cNvPr id="43" name="CaixaDeTexto 42"/>
          <p:cNvSpPr txBox="1"/>
          <p:nvPr/>
        </p:nvSpPr>
        <p:spPr>
          <a:xfrm>
            <a:off x="260792" y="2411760"/>
            <a:ext cx="63718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b="1" i="1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MESTRADO PROFISSIONAL EM </a:t>
            </a:r>
          </a:p>
          <a:p>
            <a:pPr algn="ctr"/>
            <a:r>
              <a:rPr lang="pt-BR" sz="2400" b="1" i="1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CIRURGIA E PESQUISA EXPERIMENTAL.</a:t>
            </a:r>
          </a:p>
        </p:txBody>
      </p:sp>
      <p:graphicFrame>
        <p:nvGraphicFramePr>
          <p:cNvPr id="10" name="Tabel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2141698"/>
              </p:ext>
            </p:extLst>
          </p:nvPr>
        </p:nvGraphicFramePr>
        <p:xfrm>
          <a:off x="3387819" y="6084168"/>
          <a:ext cx="3785597" cy="7772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9236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619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1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Local: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pt-BR" sz="1100" b="1" i="0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Auditório do LCE – CCBS - UEPA</a:t>
                      </a:r>
                      <a:endParaRPr lang="pt-BR" sz="11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4320">
                <a:tc>
                  <a:txBody>
                    <a:bodyPr/>
                    <a:lstStyle/>
                    <a:p>
                      <a:pPr algn="ctr"/>
                      <a:r>
                        <a:rPr lang="pt-BR" sz="1100" b="1" i="0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Data:</a:t>
                      </a:r>
                      <a:endParaRPr lang="pt-BR" sz="11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100" b="1" i="0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05 de agosto de 2016 – 6º feira</a:t>
                      </a:r>
                      <a:endParaRPr lang="pt-BR" sz="11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t-BR" sz="1100" b="1" i="0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Horário:</a:t>
                      </a:r>
                      <a:endParaRPr lang="pt-BR" sz="11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pt-BR" sz="1100" b="1" i="0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14:30h</a:t>
                      </a:r>
                      <a:endParaRPr lang="pt-BR" sz="11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Imagem 11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4973" y="1799736"/>
            <a:ext cx="396000" cy="396000"/>
          </a:xfrm>
          <a:prstGeom prst="rect">
            <a:avLst/>
          </a:prstGeom>
          <a:ln w="19050">
            <a:solidFill>
              <a:srgbClr val="FF0000"/>
            </a:solidFill>
          </a:ln>
        </p:spPr>
      </p:pic>
      <p:sp>
        <p:nvSpPr>
          <p:cNvPr id="14" name="Retângulo 13"/>
          <p:cNvSpPr/>
          <p:nvPr/>
        </p:nvSpPr>
        <p:spPr>
          <a:xfrm>
            <a:off x="1484783" y="4932040"/>
            <a:ext cx="5147907" cy="923330"/>
          </a:xfrm>
          <a:prstGeom prst="rect">
            <a:avLst/>
          </a:prstGeom>
          <a:gradFill>
            <a:gsLst>
              <a:gs pos="0">
                <a:srgbClr val="006600"/>
              </a:gs>
              <a:gs pos="100000">
                <a:schemeClr val="tx1"/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 algn="ctr"/>
            <a:r>
              <a:rPr lang="pt-BR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“EFICÁCIA DE CURSO INTENSIVO, NO GANHO DE HABILIDADES SEMIOTÉCNICAS PARA ALUNOS DA GRADUAÇAO MÉDICA.”</a:t>
            </a:r>
          </a:p>
        </p:txBody>
      </p:sp>
      <p:pic>
        <p:nvPicPr>
          <p:cNvPr id="16" name="Imagem 15"/>
          <p:cNvPicPr>
            <a:picLocks noChangeAspect="1"/>
          </p:cNvPicPr>
          <p:nvPr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402" b="20730"/>
          <a:stretch/>
        </p:blipFill>
        <p:spPr>
          <a:xfrm>
            <a:off x="219093" y="4325253"/>
            <a:ext cx="1167380" cy="1518242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8" name="Imagem 17">
            <a:extLst>
              <a:ext uri="{FF2B5EF4-FFF2-40B4-BE49-F238E27FC236}">
                <a16:creationId xmlns:a16="http://schemas.microsoft.com/office/drawing/2014/main" id="{9BC60F69-BF42-4BDB-9ED9-9520CAAEA44D}"/>
              </a:ext>
            </a:extLst>
          </p:cNvPr>
          <p:cNvPicPr>
            <a:picLocks noChangeAspect="1"/>
          </p:cNvPicPr>
          <p:nvPr/>
        </p:nvPicPr>
        <p:blipFill>
          <a:blip r:embed="rId1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7682" y="1301443"/>
            <a:ext cx="1007582" cy="1038309"/>
          </a:xfrm>
          <a:prstGeom prst="rect">
            <a:avLst/>
          </a:prstGeom>
        </p:spPr>
      </p:pic>
      <p:pic>
        <p:nvPicPr>
          <p:cNvPr id="28" name="Imagem 27">
            <a:extLst>
              <a:ext uri="{FF2B5EF4-FFF2-40B4-BE49-F238E27FC236}">
                <a16:creationId xmlns:a16="http://schemas.microsoft.com/office/drawing/2014/main" id="{1702076F-CA04-438B-BCAF-D3D85496F6C0}"/>
              </a:ext>
            </a:extLst>
          </p:cNvPr>
          <p:cNvPicPr>
            <a:picLocks noChangeAspect="1"/>
          </p:cNvPicPr>
          <p:nvPr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732"/>
          <a:stretch/>
        </p:blipFill>
        <p:spPr>
          <a:xfrm>
            <a:off x="3921747" y="1409348"/>
            <a:ext cx="787201" cy="268605"/>
          </a:xfrm>
          <a:prstGeom prst="rect">
            <a:avLst/>
          </a:prstGeom>
          <a:solidFill>
            <a:srgbClr val="FFFFFF">
              <a:shade val="85000"/>
            </a:srgbClr>
          </a:solidFill>
          <a:ln w="635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1339423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20000"/>
                <a:lumOff val="80000"/>
              </a:schemeClr>
            </a:gs>
            <a:gs pos="100000">
              <a:srgbClr val="FFC000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0" y="-36512"/>
            <a:ext cx="6858000" cy="115212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2133" y="7164288"/>
            <a:ext cx="1356947" cy="9029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19050">
            <a:solidFill>
              <a:srgbClr val="C00000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0988"/>
            <a:ext cx="6858000" cy="973836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7335" y="1263981"/>
            <a:ext cx="511275" cy="418503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792" y="1223736"/>
            <a:ext cx="1296000" cy="972000"/>
          </a:xfrm>
          <a:prstGeom prst="rect">
            <a:avLst/>
          </a:prstGeom>
        </p:spPr>
      </p:pic>
      <p:sp>
        <p:nvSpPr>
          <p:cNvPr id="9" name="CaixaDeTexto 8"/>
          <p:cNvSpPr txBox="1"/>
          <p:nvPr/>
        </p:nvSpPr>
        <p:spPr>
          <a:xfrm>
            <a:off x="2037307" y="1767198"/>
            <a:ext cx="280831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100" b="1" i="1" dirty="0">
                <a:latin typeface="Calibri" panose="020F0502020204030204" pitchFamily="34" charset="0"/>
              </a:rPr>
              <a:t>Governo do Estado do Pará</a:t>
            </a:r>
          </a:p>
          <a:p>
            <a:pPr algn="ctr"/>
            <a:r>
              <a:rPr lang="pt-BR" sz="1100" b="1" i="1" dirty="0">
                <a:latin typeface="Calibri" panose="020F0502020204030204" pitchFamily="34" charset="0"/>
              </a:rPr>
              <a:t>UNIVERSIDADE DO ESTADO DO PARÁ</a:t>
            </a:r>
            <a:br>
              <a:rPr lang="pt-BR" sz="1100" dirty="0"/>
            </a:br>
            <a:r>
              <a:rPr lang="pt-BR" sz="1100" b="1" i="1" dirty="0">
                <a:latin typeface="Calibri" panose="020F0502020204030204" pitchFamily="34" charset="0"/>
              </a:rPr>
              <a:t>Programa de Pós-graduação Strito Sensu.</a:t>
            </a:r>
          </a:p>
        </p:txBody>
      </p:sp>
      <p:sp>
        <p:nvSpPr>
          <p:cNvPr id="11" name="Retângulo 10"/>
          <p:cNvSpPr/>
          <p:nvPr/>
        </p:nvSpPr>
        <p:spPr>
          <a:xfrm>
            <a:off x="-3634" y="8361008"/>
            <a:ext cx="6861634" cy="607859"/>
          </a:xfrm>
          <a:prstGeom prst="rect">
            <a:avLst/>
          </a:pr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0"/>
          </a:gradFill>
        </p:spPr>
        <p:txBody>
          <a:bodyPr wrap="square">
            <a:spAutoFit/>
          </a:bodyPr>
          <a:lstStyle/>
          <a:p>
            <a:pPr algn="ctr"/>
            <a:r>
              <a:rPr lang="pt-BR" sz="1100" b="1" dirty="0"/>
              <a:t>CENTRO DE CIÊNCIAS BIOLÓGICAS E DA SAÚDE (CCBS),   Campus II,   1° andar,  Bloco “B”.</a:t>
            </a:r>
          </a:p>
          <a:p>
            <a:pPr algn="ctr"/>
            <a:r>
              <a:rPr lang="pt-BR" sz="1050" dirty="0"/>
              <a:t>Trav. Perebebuí, 2623 - Bairro do Marco - Belém do Pará.  CEP: 66.087-670.     </a:t>
            </a:r>
            <a:r>
              <a:rPr lang="pt-BR" sz="1000" dirty="0"/>
              <a:t>Telefones:(91) 3277-5988, (091) 3276-0829 </a:t>
            </a:r>
            <a:br>
              <a:rPr lang="pt-BR" sz="1100" b="1" dirty="0"/>
            </a:br>
            <a:r>
              <a:rPr lang="pt-BR" sz="1200" b="1" dirty="0"/>
              <a:t>E-mail: </a:t>
            </a:r>
            <a:r>
              <a:rPr lang="pt-BR" sz="1200" b="1" dirty="0">
                <a:hlinkClick r:id="rId6"/>
              </a:rPr>
              <a:t>mestradocipe@gmail.com</a:t>
            </a:r>
            <a:r>
              <a:rPr lang="pt-BR" sz="1200" b="1" dirty="0"/>
              <a:t> 	</a:t>
            </a:r>
            <a:r>
              <a:rPr lang="pt-BR" sz="1100" dirty="0"/>
              <a:t> https://paginas.uepa.br/mestradocipe/</a:t>
            </a:r>
            <a:endParaRPr lang="pt-BR" sz="1100" b="1" dirty="0"/>
          </a:p>
        </p:txBody>
      </p:sp>
      <p:pic>
        <p:nvPicPr>
          <p:cNvPr id="17" name="Imagem 1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578" y="7754130"/>
            <a:ext cx="557693" cy="4182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175">
            <a:solidFill>
              <a:srgbClr val="FFFF00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" name="Imagem 1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6996" y="7749340"/>
            <a:ext cx="557693" cy="4182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175">
            <a:solidFill>
              <a:srgbClr val="FFFF00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3" name="Imagem 2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9353" y="7734999"/>
            <a:ext cx="557693" cy="4182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175">
            <a:solidFill>
              <a:srgbClr val="FFFF00"/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0" name="CaixaDeTexto 29"/>
          <p:cNvSpPr txBox="1"/>
          <p:nvPr/>
        </p:nvSpPr>
        <p:spPr>
          <a:xfrm>
            <a:off x="638102" y="3203848"/>
            <a:ext cx="5591144" cy="246221"/>
          </a:xfrm>
          <a:prstGeom prst="rect">
            <a:avLst/>
          </a:prstGeom>
          <a:gradFill>
            <a:gsLst>
              <a:gs pos="100000">
                <a:srgbClr val="F0D47B"/>
              </a:gs>
              <a:gs pos="0">
                <a:srgbClr val="FFC000"/>
              </a:gs>
              <a:gs pos="50000">
                <a:schemeClr val="accent1">
                  <a:tint val="23500"/>
                  <a:satMod val="160000"/>
                </a:schemeClr>
              </a:gs>
            </a:gsLst>
            <a:lin ang="10800000" scaled="0"/>
          </a:gradFill>
          <a:ln w="6350">
            <a:solidFill>
              <a:srgbClr val="C00000"/>
            </a:solidFill>
            <a:prstDash val="solid"/>
          </a:ln>
          <a:effectLst>
            <a:outerShdw blurRad="114300" dist="38100" dir="3000000" algn="l" rotWithShape="0">
              <a:srgbClr val="0000FF">
                <a:alpha val="95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pt-BR" sz="1000" dirty="0"/>
              <a:t>INOVAÇÕES TÁTICAS, TÉCNICAS E TECNOLÓGICAS. PARCERIA COM EMPRESAS EM PROL DA SOCIEDADE.</a:t>
            </a: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2976" y="1187624"/>
            <a:ext cx="456974" cy="571218"/>
          </a:xfrm>
          <a:prstGeom prst="rect">
            <a:avLst/>
          </a:prstGeom>
        </p:spPr>
      </p:pic>
      <p:pic>
        <p:nvPicPr>
          <p:cNvPr id="33" name="Imagem 32"/>
          <p:cNvPicPr>
            <a:picLocks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8772" y="7754130"/>
            <a:ext cx="529712" cy="4182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175">
            <a:solidFill>
              <a:srgbClr val="FFFF00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4" name="Imagem 33"/>
          <p:cNvPicPr>
            <a:picLocks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1126" y="7123554"/>
            <a:ext cx="529712" cy="4182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175">
            <a:solidFill>
              <a:srgbClr val="FFFF00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8" name="Imagem 37"/>
          <p:cNvPicPr>
            <a:picLocks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3096" y="7123554"/>
            <a:ext cx="529712" cy="4182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175">
            <a:solidFill>
              <a:srgbClr val="FFFF00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9" name="Imagem 38" descr="DSC00123.jp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01952" y="7101268"/>
            <a:ext cx="557693" cy="4182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175">
            <a:solidFill>
              <a:srgbClr val="FFFF00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0" name="Imagem 39" descr="DSC00418.JP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716996" y="7101268"/>
            <a:ext cx="557693" cy="4182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175">
            <a:solidFill>
              <a:srgbClr val="FFFF00"/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2" name="CaixaDeTexto 41"/>
          <p:cNvSpPr txBox="1"/>
          <p:nvPr/>
        </p:nvSpPr>
        <p:spPr>
          <a:xfrm>
            <a:off x="764704" y="3635896"/>
            <a:ext cx="52391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dirty="0">
                <a:solidFill>
                  <a:srgbClr val="0000FF"/>
                </a:solidFill>
              </a:rPr>
              <a:t>Convida para a </a:t>
            </a:r>
            <a:r>
              <a:rPr lang="pt-BR" sz="2400" b="1" dirty="0">
                <a:solidFill>
                  <a:srgbClr val="0000FF"/>
                </a:solidFill>
              </a:rPr>
              <a:t>“</a:t>
            </a:r>
            <a:r>
              <a:rPr lang="pt-BR" sz="2400" b="1" i="1" u="sng" dirty="0">
                <a:solidFill>
                  <a:srgbClr val="0000FF"/>
                </a:solidFill>
              </a:rPr>
              <a:t>DEFESA DA TESE” </a:t>
            </a:r>
            <a:r>
              <a:rPr lang="pt-BR" sz="2400" dirty="0">
                <a:solidFill>
                  <a:srgbClr val="0000FF"/>
                </a:solidFill>
              </a:rPr>
              <a:t>de:</a:t>
            </a:r>
          </a:p>
        </p:txBody>
      </p:sp>
      <p:sp>
        <p:nvSpPr>
          <p:cNvPr id="7" name="CaixaDeTexto 6"/>
          <p:cNvSpPr txBox="1"/>
          <p:nvPr/>
        </p:nvSpPr>
        <p:spPr>
          <a:xfrm>
            <a:off x="1484784" y="4317067"/>
            <a:ext cx="5147907" cy="461665"/>
          </a:xfrm>
          <a:prstGeom prst="rect">
            <a:avLst/>
          </a:prstGeom>
          <a:gradFill>
            <a:gsLst>
              <a:gs pos="0">
                <a:srgbClr val="FF0000"/>
              </a:gs>
              <a:gs pos="100000">
                <a:schemeClr val="tx1"/>
              </a:gs>
            </a:gsLst>
            <a:lin ang="5400000" scaled="0"/>
          </a:gra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Ana Paula Santos Oliveira Brito</a:t>
            </a:r>
          </a:p>
        </p:txBody>
      </p:sp>
      <p:sp>
        <p:nvSpPr>
          <p:cNvPr id="43" name="CaixaDeTexto 42"/>
          <p:cNvSpPr txBox="1"/>
          <p:nvPr/>
        </p:nvSpPr>
        <p:spPr>
          <a:xfrm>
            <a:off x="260792" y="2411760"/>
            <a:ext cx="63718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b="1" i="1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MESTRADO PROFISSIONAL EM </a:t>
            </a:r>
          </a:p>
          <a:p>
            <a:pPr algn="ctr"/>
            <a:r>
              <a:rPr lang="pt-BR" sz="2400" b="1" i="1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CIRURGIA E PESQUISA EXPERIMENTAL.</a:t>
            </a:r>
          </a:p>
        </p:txBody>
      </p:sp>
      <p:graphicFrame>
        <p:nvGraphicFramePr>
          <p:cNvPr id="10" name="Tabela 9"/>
          <p:cNvGraphicFramePr>
            <a:graphicFrameLocks noGrp="1"/>
          </p:cNvGraphicFramePr>
          <p:nvPr>
            <p:extLst/>
          </p:nvPr>
        </p:nvGraphicFramePr>
        <p:xfrm>
          <a:off x="3387819" y="6084168"/>
          <a:ext cx="3785597" cy="7772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9236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619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1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Local: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pt-BR" sz="1100" b="1" i="0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Auditório do LCE – CCBS - UEPA</a:t>
                      </a:r>
                      <a:endParaRPr lang="pt-BR" sz="11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4320">
                <a:tc>
                  <a:txBody>
                    <a:bodyPr/>
                    <a:lstStyle/>
                    <a:p>
                      <a:pPr algn="ctr"/>
                      <a:r>
                        <a:rPr lang="pt-BR" sz="1100" b="1" i="0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Data:</a:t>
                      </a:r>
                      <a:endParaRPr lang="pt-BR" sz="11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100" b="1" i="0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05 de agosto de 2016 – 6º feira</a:t>
                      </a:r>
                      <a:endParaRPr lang="pt-BR" sz="11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t-BR" sz="1100" b="1" i="0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Horário:</a:t>
                      </a:r>
                      <a:endParaRPr lang="pt-BR" sz="11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pt-BR" sz="1100" b="1" i="0" u="none" strike="noStrike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14:30h</a:t>
                      </a:r>
                      <a:endParaRPr lang="pt-BR" sz="11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Imagem 11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4973" y="1799736"/>
            <a:ext cx="396000" cy="396000"/>
          </a:xfrm>
          <a:prstGeom prst="rect">
            <a:avLst/>
          </a:prstGeom>
          <a:ln w="19050">
            <a:solidFill>
              <a:srgbClr val="FF0000"/>
            </a:solidFill>
          </a:ln>
        </p:spPr>
      </p:pic>
      <p:sp>
        <p:nvSpPr>
          <p:cNvPr id="14" name="Retângulo 13"/>
          <p:cNvSpPr/>
          <p:nvPr/>
        </p:nvSpPr>
        <p:spPr>
          <a:xfrm>
            <a:off x="1484783" y="4932040"/>
            <a:ext cx="5147907" cy="923330"/>
          </a:xfrm>
          <a:prstGeom prst="rect">
            <a:avLst/>
          </a:prstGeom>
          <a:gradFill>
            <a:gsLst>
              <a:gs pos="0">
                <a:srgbClr val="006600"/>
              </a:gs>
              <a:gs pos="100000">
                <a:schemeClr val="tx1"/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 algn="ctr"/>
            <a:r>
              <a:rPr lang="pt-BR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“EFICÁCIA DE CURSO INTENSIVO, NO GANHO DE HABILIDADES SEMIOTÉCNICAS PARA ALUNOS DA GRADUAÇAO MÉDICA.”</a:t>
            </a:r>
          </a:p>
        </p:txBody>
      </p:sp>
      <p:pic>
        <p:nvPicPr>
          <p:cNvPr id="16" name="Imagem 15"/>
          <p:cNvPicPr>
            <a:picLocks noChangeAspect="1"/>
          </p:cNvPicPr>
          <p:nvPr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402" b="20730"/>
          <a:stretch/>
        </p:blipFill>
        <p:spPr>
          <a:xfrm>
            <a:off x="219093" y="4325253"/>
            <a:ext cx="1167380" cy="1518242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8" name="Imagem 17">
            <a:extLst>
              <a:ext uri="{FF2B5EF4-FFF2-40B4-BE49-F238E27FC236}">
                <a16:creationId xmlns:a16="http://schemas.microsoft.com/office/drawing/2014/main" id="{9BC60F69-BF42-4BDB-9ED9-9520CAAEA44D}"/>
              </a:ext>
            </a:extLst>
          </p:cNvPr>
          <p:cNvPicPr>
            <a:picLocks noChangeAspect="1"/>
          </p:cNvPicPr>
          <p:nvPr/>
        </p:nvPicPr>
        <p:blipFill>
          <a:blip r:embed="rId1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7682" y="1301443"/>
            <a:ext cx="1007582" cy="1038309"/>
          </a:xfrm>
          <a:prstGeom prst="rect">
            <a:avLst/>
          </a:prstGeom>
        </p:spPr>
      </p:pic>
      <p:pic>
        <p:nvPicPr>
          <p:cNvPr id="28" name="Imagem 27">
            <a:extLst>
              <a:ext uri="{FF2B5EF4-FFF2-40B4-BE49-F238E27FC236}">
                <a16:creationId xmlns:a16="http://schemas.microsoft.com/office/drawing/2014/main" id="{536FC145-AB9B-4DBF-8877-F6F8F743FC57}"/>
              </a:ext>
            </a:extLst>
          </p:cNvPr>
          <p:cNvPicPr>
            <a:picLocks noChangeAspect="1"/>
          </p:cNvPicPr>
          <p:nvPr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732"/>
          <a:stretch/>
        </p:blipFill>
        <p:spPr>
          <a:xfrm>
            <a:off x="3921747" y="1409348"/>
            <a:ext cx="787201" cy="268605"/>
          </a:xfrm>
          <a:prstGeom prst="rect">
            <a:avLst/>
          </a:prstGeom>
          <a:solidFill>
            <a:srgbClr val="FFFFFF">
              <a:shade val="85000"/>
            </a:srgbClr>
          </a:solidFill>
          <a:ln w="635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82483967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1875</TotalTime>
  <Words>405</Words>
  <Application>Microsoft Office PowerPoint</Application>
  <PresentationFormat>Apresentação na tela (4:3)</PresentationFormat>
  <Paragraphs>48</Paragraphs>
  <Slides>3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3</vt:i4>
      </vt:variant>
    </vt:vector>
  </HeadingPairs>
  <TitlesOfParts>
    <vt:vector size="7" baseType="lpstr">
      <vt:lpstr>Arial</vt:lpstr>
      <vt:lpstr>Book Antiqua</vt:lpstr>
      <vt:lpstr>Calibri</vt:lpstr>
      <vt:lpstr>Tema do Office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Usuario</dc:creator>
  <cp:lastModifiedBy>Marcus Brito</cp:lastModifiedBy>
  <cp:revision>84</cp:revision>
  <dcterms:created xsi:type="dcterms:W3CDTF">2013-12-22T23:23:38Z</dcterms:created>
  <dcterms:modified xsi:type="dcterms:W3CDTF">2018-04-23T18:14:22Z</dcterms:modified>
</cp:coreProperties>
</file>